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57" r:id="rId5"/>
    <p:sldId id="258" r:id="rId6"/>
    <p:sldId id="259" r:id="rId7"/>
    <p:sldId id="260" r:id="rId8"/>
    <p:sldId id="261" r:id="rId9"/>
    <p:sldId id="262" r:id="rId10"/>
    <p:sldId id="265" r:id="rId11"/>
    <p:sldId id="264" r:id="rId12"/>
    <p:sldId id="263" r:id="rId13"/>
    <p:sldId id="266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67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>
        <p:scale>
          <a:sx n="83" d="100"/>
          <a:sy n="83" d="100"/>
        </p:scale>
        <p:origin x="-102" y="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5017-4083-433E-80BD-95205DE4C564}" type="datetimeFigureOut">
              <a:rPr lang="de-DE" smtClean="0"/>
              <a:t>09.11.2013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00DF5-7B01-4A39-8155-CDC91EACD5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6401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5017-4083-433E-80BD-95205DE4C564}" type="datetimeFigureOut">
              <a:rPr lang="de-DE" smtClean="0"/>
              <a:t>09.11.2013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00DF5-7B01-4A39-8155-CDC91EACD5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5247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5017-4083-433E-80BD-95205DE4C564}" type="datetimeFigureOut">
              <a:rPr lang="de-DE" smtClean="0"/>
              <a:t>09.11.2013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00DF5-7B01-4A39-8155-CDC91EACD5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8447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5017-4083-433E-80BD-95205DE4C564}" type="datetimeFigureOut">
              <a:rPr lang="de-DE" smtClean="0"/>
              <a:t>09.11.2013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00DF5-7B01-4A39-8155-CDC91EACD5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0018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5017-4083-433E-80BD-95205DE4C564}" type="datetimeFigureOut">
              <a:rPr lang="de-DE" smtClean="0"/>
              <a:t>09.11.2013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00DF5-7B01-4A39-8155-CDC91EACD5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3596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5017-4083-433E-80BD-95205DE4C564}" type="datetimeFigureOut">
              <a:rPr lang="de-DE" smtClean="0"/>
              <a:t>09.11.2013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00DF5-7B01-4A39-8155-CDC91EACD5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8060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5017-4083-433E-80BD-95205DE4C564}" type="datetimeFigureOut">
              <a:rPr lang="de-DE" smtClean="0"/>
              <a:t>09.11.2013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00DF5-7B01-4A39-8155-CDC91EACD5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2529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5017-4083-433E-80BD-95205DE4C564}" type="datetimeFigureOut">
              <a:rPr lang="de-DE" smtClean="0"/>
              <a:t>09.11.2013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00DF5-7B01-4A39-8155-CDC91EACD5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4818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5017-4083-433E-80BD-95205DE4C564}" type="datetimeFigureOut">
              <a:rPr lang="de-DE" smtClean="0"/>
              <a:t>09.11.2013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00DF5-7B01-4A39-8155-CDC91EACD5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8439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5017-4083-433E-80BD-95205DE4C564}" type="datetimeFigureOut">
              <a:rPr lang="de-DE" smtClean="0"/>
              <a:t>09.11.2013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00DF5-7B01-4A39-8155-CDC91EACD5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5762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5017-4083-433E-80BD-95205DE4C564}" type="datetimeFigureOut">
              <a:rPr lang="de-DE" smtClean="0"/>
              <a:t>09.11.2013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00DF5-7B01-4A39-8155-CDC91EACD5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873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D5017-4083-433E-80BD-95205DE4C564}" type="datetimeFigureOut">
              <a:rPr lang="de-DE" smtClean="0"/>
              <a:t>09.11.2013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00DF5-7B01-4A39-8155-CDC91EACD5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2457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>
                <a:latin typeface="+mn-lt"/>
                <a:cs typeface="Arial" panose="020B0604020202020204" pitchFamily="34" charset="0"/>
              </a:rPr>
              <a:t>BuFaTa ET</a:t>
            </a:r>
            <a:endParaRPr lang="de-DE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>
                <a:cs typeface="Arial" panose="020B0604020202020204" pitchFamily="34" charset="0"/>
              </a:rPr>
              <a:t>Einführung für BuFaTa „</a:t>
            </a:r>
            <a:r>
              <a:rPr lang="de-DE" dirty="0" err="1" smtClean="0">
                <a:cs typeface="Arial" panose="020B0604020202020204" pitchFamily="34" charset="0"/>
              </a:rPr>
              <a:t>Erstis</a:t>
            </a:r>
            <a:r>
              <a:rPr lang="de-DE" dirty="0" smtClean="0">
                <a:cs typeface="Arial" panose="020B0604020202020204" pitchFamily="34" charset="0"/>
              </a:rPr>
              <a:t>“ und Wissensfestigung für „alte Hasen“</a:t>
            </a:r>
            <a:endParaRPr lang="de-DE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07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Problemlösungs-AKs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8368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Inhalt / Zweck</a:t>
            </a:r>
          </a:p>
          <a:p>
            <a:pPr lvl="1"/>
            <a:r>
              <a:rPr lang="de-DE" dirty="0" smtClean="0"/>
              <a:t>Teilnehmer helfen anderem/n Teilnehmer bei Lösung eines konkreten Problems</a:t>
            </a:r>
          </a:p>
          <a:p>
            <a:r>
              <a:rPr lang="de-DE" dirty="0" smtClean="0"/>
              <a:t>Ablauf</a:t>
            </a:r>
          </a:p>
          <a:p>
            <a:pPr lvl="1"/>
            <a:r>
              <a:rPr lang="de-DE" dirty="0" smtClean="0"/>
              <a:t>Beschreiben / Umreißen des Problems</a:t>
            </a:r>
          </a:p>
          <a:p>
            <a:pPr lvl="1"/>
            <a:r>
              <a:rPr lang="de-DE" dirty="0" smtClean="0"/>
              <a:t>Lösungsstrategien / -Vorschläge durch andere Teilnehmer bei bekannten Problemen</a:t>
            </a:r>
          </a:p>
          <a:p>
            <a:pPr lvl="2"/>
            <a:r>
              <a:rPr lang="de-DE" dirty="0" smtClean="0"/>
              <a:t>Oder</a:t>
            </a:r>
          </a:p>
          <a:p>
            <a:pPr lvl="1"/>
            <a:r>
              <a:rPr lang="de-DE" dirty="0" smtClean="0"/>
              <a:t>Brainstorming</a:t>
            </a:r>
          </a:p>
          <a:p>
            <a:pPr lvl="1"/>
            <a:r>
              <a:rPr lang="de-DE" dirty="0" smtClean="0"/>
              <a:t>Nach spätestens 9/10 des AKs Review durch den „Problemgeber“</a:t>
            </a:r>
          </a:p>
          <a:p>
            <a:r>
              <a:rPr lang="de-DE" dirty="0" smtClean="0"/>
              <a:t>Beispiel</a:t>
            </a:r>
          </a:p>
          <a:p>
            <a:pPr lvl="1"/>
            <a:r>
              <a:rPr lang="de-DE" dirty="0" smtClean="0"/>
              <a:t>Fachschaft A hat massive Finanzprobleme, Fachschaften B, C, D wissen genau wie man Geld verdient ^^</a:t>
            </a:r>
          </a:p>
          <a:p>
            <a:pPr lvl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9836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Brainstorming AKs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486399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Inhalt / Zweck</a:t>
            </a:r>
          </a:p>
          <a:p>
            <a:pPr lvl="1"/>
            <a:r>
              <a:rPr lang="de-DE" dirty="0" smtClean="0"/>
              <a:t>Es existiert kein Wiki Eintrag zu diesem Thema oder er ist erkennbar falsch / nicht vollständig.</a:t>
            </a:r>
          </a:p>
          <a:p>
            <a:pPr lvl="1"/>
            <a:r>
              <a:rPr lang="de-DE" dirty="0" smtClean="0"/>
              <a:t>Teilnehmer bearbeiten ein ihnen unbekanntes Thema</a:t>
            </a:r>
          </a:p>
          <a:p>
            <a:pPr lvl="1"/>
            <a:r>
              <a:rPr lang="de-DE" dirty="0" smtClean="0"/>
              <a:t>Außerdem unbekannter / nicht genau benannter Zweck des AKs</a:t>
            </a:r>
          </a:p>
          <a:p>
            <a:r>
              <a:rPr lang="de-DE" dirty="0" smtClean="0"/>
              <a:t>Ablauf</a:t>
            </a:r>
          </a:p>
          <a:p>
            <a:pPr lvl="1"/>
            <a:r>
              <a:rPr lang="de-DE" dirty="0" smtClean="0"/>
              <a:t>(Recherchieren, etwa 1/3 des AKs)</a:t>
            </a:r>
          </a:p>
          <a:p>
            <a:pPr lvl="1"/>
            <a:r>
              <a:rPr lang="de-DE" dirty="0" smtClean="0"/>
              <a:t>Brainstorming (etwa 15 min)</a:t>
            </a:r>
          </a:p>
          <a:p>
            <a:pPr lvl="1"/>
            <a:r>
              <a:rPr lang="de-DE" dirty="0" smtClean="0"/>
              <a:t>Nach max. 2/3 des AKs</a:t>
            </a:r>
          </a:p>
          <a:p>
            <a:pPr lvl="2"/>
            <a:r>
              <a:rPr lang="de-DE" dirty="0" smtClean="0"/>
              <a:t>Zweck des AKs umreißen</a:t>
            </a:r>
          </a:p>
          <a:p>
            <a:pPr lvl="2"/>
            <a:r>
              <a:rPr lang="de-DE" dirty="0" smtClean="0"/>
              <a:t>„</a:t>
            </a:r>
            <a:r>
              <a:rPr lang="de-DE" dirty="0" err="1" smtClean="0"/>
              <a:t>Lösungs</a:t>
            </a:r>
            <a:r>
              <a:rPr lang="de-DE" dirty="0" smtClean="0"/>
              <a:t>“-Strategien aufzeigen</a:t>
            </a:r>
          </a:p>
          <a:p>
            <a:r>
              <a:rPr lang="de-DE" dirty="0" smtClean="0"/>
              <a:t>Beispiele</a:t>
            </a:r>
          </a:p>
          <a:p>
            <a:pPr lvl="1"/>
            <a:r>
              <a:rPr lang="de-DE" dirty="0" smtClean="0"/>
              <a:t>Klausureinsicht</a:t>
            </a:r>
          </a:p>
          <a:p>
            <a:pPr lvl="1"/>
            <a:r>
              <a:rPr lang="de-DE" dirty="0" smtClean="0"/>
              <a:t>Auslandsmobilität</a:t>
            </a:r>
          </a:p>
          <a:p>
            <a:pPr lvl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99420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Austausch AKs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379482"/>
            <a:ext cx="10515600" cy="5478517"/>
          </a:xfrm>
        </p:spPr>
        <p:txBody>
          <a:bodyPr>
            <a:normAutofit fontScale="92500" lnSpcReduction="10000"/>
          </a:bodyPr>
          <a:lstStyle/>
          <a:p>
            <a:r>
              <a:rPr lang="de-DE" dirty="0" smtClean="0"/>
              <a:t>Inhalt / Zweck</a:t>
            </a:r>
          </a:p>
          <a:p>
            <a:pPr lvl="1"/>
            <a:r>
              <a:rPr lang="de-DE" dirty="0" smtClean="0"/>
              <a:t>Der „Klassiker“</a:t>
            </a:r>
          </a:p>
          <a:p>
            <a:pPr lvl="1"/>
            <a:r>
              <a:rPr lang="de-DE" dirty="0" smtClean="0"/>
              <a:t>Teilnehmer wollen wissen, wie etwas an anderen Unis</a:t>
            </a:r>
          </a:p>
          <a:p>
            <a:pPr lvl="2"/>
            <a:r>
              <a:rPr lang="de-DE" dirty="0" smtClean="0"/>
              <a:t>Aussieht</a:t>
            </a:r>
          </a:p>
          <a:p>
            <a:pPr lvl="2"/>
            <a:r>
              <a:rPr lang="de-DE" dirty="0" smtClean="0"/>
              <a:t>Gemacht wird</a:t>
            </a:r>
          </a:p>
          <a:p>
            <a:pPr lvl="1"/>
            <a:r>
              <a:rPr lang="de-DE" dirty="0" smtClean="0"/>
              <a:t>Kein ursächliches Problem, welches im AK gelöst werden müsste</a:t>
            </a:r>
          </a:p>
          <a:p>
            <a:pPr lvl="1"/>
            <a:r>
              <a:rPr lang="de-DE" dirty="0" smtClean="0"/>
              <a:t>Teilnehmer hoffen auf Impulse / neue Ideen</a:t>
            </a:r>
          </a:p>
          <a:p>
            <a:r>
              <a:rPr lang="de-DE" dirty="0" smtClean="0"/>
              <a:t>Ablauf</a:t>
            </a:r>
          </a:p>
          <a:p>
            <a:pPr lvl="1"/>
            <a:r>
              <a:rPr lang="de-DE" dirty="0" smtClean="0"/>
              <a:t>Wiki Lesen</a:t>
            </a:r>
          </a:p>
          <a:p>
            <a:pPr lvl="1"/>
            <a:r>
              <a:rPr lang="de-DE" dirty="0" smtClean="0"/>
              <a:t>Austauschen und gleichzeitig Notieren</a:t>
            </a:r>
          </a:p>
          <a:p>
            <a:pPr lvl="2"/>
            <a:r>
              <a:rPr lang="de-DE" dirty="0" smtClean="0"/>
              <a:t>Am besten direkt im Wiki zu dem Vorhandenen hinzufügen</a:t>
            </a:r>
          </a:p>
          <a:p>
            <a:pPr lvl="1"/>
            <a:r>
              <a:rPr lang="de-DE" dirty="0" smtClean="0"/>
              <a:t>Protokoll zur Referenz von Teilnehmern (+ Uni) und Zeitpunkt</a:t>
            </a:r>
          </a:p>
          <a:p>
            <a:r>
              <a:rPr lang="de-DE" dirty="0" smtClean="0"/>
              <a:t>Beispiel</a:t>
            </a:r>
          </a:p>
          <a:p>
            <a:pPr lvl="1"/>
            <a:r>
              <a:rPr lang="de-DE" dirty="0" smtClean="0"/>
              <a:t>FSR-Nachwuchs-Werbung</a:t>
            </a:r>
          </a:p>
          <a:p>
            <a:pPr lvl="1"/>
            <a:r>
              <a:rPr lang="de-DE" dirty="0" err="1" smtClean="0"/>
              <a:t>Fachschaftsaktivitäten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92060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Vielen Dank für die Aufmerksamkeit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908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Vorstellung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Robert </a:t>
            </a:r>
            <a:r>
              <a:rPr lang="de-DE" dirty="0" err="1" smtClean="0"/>
              <a:t>Niebsch</a:t>
            </a:r>
            <a:endParaRPr lang="de-DE" dirty="0" smtClean="0"/>
          </a:p>
          <a:p>
            <a:r>
              <a:rPr lang="de-DE" dirty="0" smtClean="0"/>
              <a:t>1. Vorsitzender Förderverein BuFaTa ET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12.</a:t>
            </a:r>
            <a:r>
              <a:rPr lang="de-DE" dirty="0" smtClean="0"/>
              <a:t> BuFaTa</a:t>
            </a:r>
          </a:p>
          <a:p>
            <a:r>
              <a:rPr lang="de-DE" dirty="0" smtClean="0"/>
              <a:t>Seit ca. einem Jahr fertig mit dem Studium</a:t>
            </a:r>
          </a:p>
        </p:txBody>
      </p:sp>
    </p:spTree>
    <p:extLst>
      <p:ext uri="{BB962C8B-B14F-4D97-AF65-F5344CB8AC3E}">
        <p14:creationId xmlns:p14="http://schemas.microsoft.com/office/powerpoint/2010/main" val="428676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Zusammensetzung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Die Bundesfachschaftentagung Elektrotechnik setzt sich aus allen deutschsprachigen Fachschaften der Elektrotechnik und verwandter Fächer zusammen.</a:t>
            </a:r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09723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hteck 92"/>
          <p:cNvSpPr/>
          <p:nvPr/>
        </p:nvSpPr>
        <p:spPr>
          <a:xfrm>
            <a:off x="3429000" y="3298331"/>
            <a:ext cx="2994660" cy="1956334"/>
          </a:xfrm>
          <a:prstGeom prst="rect">
            <a:avLst/>
          </a:prstGeom>
          <a:gradFill>
            <a:gsLst>
              <a:gs pos="0">
                <a:schemeClr val="accent2">
                  <a:satMod val="105000"/>
                  <a:tint val="67000"/>
                  <a:lumMod val="89000"/>
                  <a:lumOff val="11000"/>
                </a:schemeClr>
              </a:gs>
              <a:gs pos="50000">
                <a:schemeClr val="accent2">
                  <a:lumMod val="105000"/>
                  <a:satMod val="103000"/>
                  <a:tint val="73000"/>
                </a:schemeClr>
              </a:gs>
              <a:gs pos="100000">
                <a:schemeClr val="accent2">
                  <a:lumMod val="105000"/>
                  <a:satMod val="109000"/>
                  <a:tint val="81000"/>
                </a:schemeClr>
              </a:gs>
            </a:gsLst>
          </a:gra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Struktur / Legitimation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191895"/>
          </a:xfrm>
        </p:spPr>
        <p:txBody>
          <a:bodyPr/>
          <a:lstStyle/>
          <a:p>
            <a:r>
              <a:rPr lang="de-DE" dirty="0" smtClean="0"/>
              <a:t>Die BuFaTa ET legitimiert sich durch die Entsendung ihrer Mitglieder durch die entsendenden Fachschaften / Räte / Studentenvertreter.</a:t>
            </a:r>
          </a:p>
          <a:p>
            <a:endParaRPr lang="de-DE" dirty="0" smtClean="0"/>
          </a:p>
        </p:txBody>
      </p:sp>
      <p:sp>
        <p:nvSpPr>
          <p:cNvPr id="5" name="Textfeld 4"/>
          <p:cNvSpPr txBox="1"/>
          <p:nvPr/>
        </p:nvSpPr>
        <p:spPr>
          <a:xfrm>
            <a:off x="3571916" y="4733985"/>
            <a:ext cx="851130" cy="369332"/>
          </a:xfrm>
          <a:prstGeom prst="rect">
            <a:avLst/>
          </a:prstGeom>
          <a:solidFill>
            <a:srgbClr val="29679F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AT" dirty="0" smtClean="0">
                <a:solidFill>
                  <a:schemeClr val="bg1"/>
                </a:solidFill>
              </a:rPr>
              <a:t>Tagung</a:t>
            </a:r>
            <a:endParaRPr lang="de-AT" dirty="0">
              <a:solidFill>
                <a:schemeClr val="bg1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40637" y="5352682"/>
            <a:ext cx="1556388" cy="646331"/>
          </a:xfrm>
          <a:prstGeom prst="rect">
            <a:avLst/>
          </a:prstGeom>
          <a:solidFill>
            <a:srgbClr val="29679F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AT" dirty="0" smtClean="0">
                <a:solidFill>
                  <a:schemeClr val="bg1"/>
                </a:solidFill>
              </a:rPr>
              <a:t>Mitglieder</a:t>
            </a:r>
          </a:p>
          <a:p>
            <a:r>
              <a:rPr lang="de-AT" dirty="0" smtClean="0">
                <a:solidFill>
                  <a:schemeClr val="bg1"/>
                </a:solidFill>
              </a:rPr>
              <a:t>(Fachschaften)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4657810" y="3396437"/>
            <a:ext cx="525657" cy="369332"/>
          </a:xfrm>
          <a:prstGeom prst="rect">
            <a:avLst/>
          </a:prstGeom>
          <a:solidFill>
            <a:srgbClr val="29679F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AT" dirty="0" smtClean="0">
                <a:solidFill>
                  <a:schemeClr val="bg1"/>
                </a:solidFill>
              </a:rPr>
              <a:t>AKs</a:t>
            </a:r>
            <a:endParaRPr lang="de-AT" dirty="0">
              <a:solidFill>
                <a:schemeClr val="bg1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742790" y="2842439"/>
            <a:ext cx="2477601" cy="369332"/>
          </a:xfrm>
          <a:prstGeom prst="rect">
            <a:avLst/>
          </a:prstGeom>
          <a:solidFill>
            <a:srgbClr val="29679F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AT" dirty="0" smtClean="0">
                <a:solidFill>
                  <a:schemeClr val="bg1"/>
                </a:solidFill>
              </a:rPr>
              <a:t>Ausrichtende Fachschaft</a:t>
            </a:r>
            <a:endParaRPr lang="de-AT" dirty="0">
              <a:solidFill>
                <a:schemeClr val="bg1"/>
              </a:solidFill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8631915" y="5100776"/>
            <a:ext cx="966290" cy="369332"/>
          </a:xfrm>
          <a:prstGeom prst="rect">
            <a:avLst/>
          </a:prstGeom>
          <a:solidFill>
            <a:srgbClr val="29679F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AT" dirty="0" smtClean="0">
                <a:solidFill>
                  <a:schemeClr val="bg1"/>
                </a:solidFill>
              </a:rPr>
              <a:t>Sekretär</a:t>
            </a:r>
            <a:endParaRPr lang="de-AT" dirty="0">
              <a:solidFill>
                <a:schemeClr val="bg1"/>
              </a:solidFill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8327312" y="3709095"/>
            <a:ext cx="2541786" cy="369332"/>
          </a:xfrm>
          <a:prstGeom prst="rect">
            <a:avLst/>
          </a:prstGeom>
          <a:solidFill>
            <a:srgbClr val="29679F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AT" dirty="0" smtClean="0">
                <a:solidFill>
                  <a:schemeClr val="bg1"/>
                </a:solidFill>
              </a:rPr>
              <a:t>Koordinierungsausschuss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5422750" y="4737795"/>
            <a:ext cx="899605" cy="369332"/>
          </a:xfrm>
          <a:prstGeom prst="rect">
            <a:avLst/>
          </a:prstGeom>
          <a:solidFill>
            <a:srgbClr val="29679F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AT" dirty="0" smtClean="0">
                <a:solidFill>
                  <a:schemeClr val="bg1"/>
                </a:solidFill>
              </a:rPr>
              <a:t>Plenum</a:t>
            </a:r>
            <a:endParaRPr lang="de-AT" dirty="0">
              <a:solidFill>
                <a:schemeClr val="bg1"/>
              </a:solidFill>
            </a:endParaRPr>
          </a:p>
        </p:txBody>
      </p:sp>
      <p:cxnSp>
        <p:nvCxnSpPr>
          <p:cNvPr id="26" name="Gewinkelte Verbindung 25"/>
          <p:cNvCxnSpPr>
            <a:stCxn id="6" idx="3"/>
            <a:endCxn id="5" idx="2"/>
          </p:cNvCxnSpPr>
          <p:nvPr/>
        </p:nvCxnSpPr>
        <p:spPr>
          <a:xfrm flipV="1">
            <a:off x="1797025" y="5103317"/>
            <a:ext cx="2200456" cy="572531"/>
          </a:xfrm>
          <a:prstGeom prst="bentConnector2">
            <a:avLst/>
          </a:prstGeom>
          <a:ln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feld 26"/>
          <p:cNvSpPr txBox="1"/>
          <p:nvPr/>
        </p:nvSpPr>
        <p:spPr>
          <a:xfrm>
            <a:off x="645366" y="3298330"/>
            <a:ext cx="1221616" cy="646331"/>
          </a:xfrm>
          <a:prstGeom prst="rect">
            <a:avLst/>
          </a:prstGeom>
          <a:solidFill>
            <a:srgbClr val="29679F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AT" dirty="0" smtClean="0">
                <a:solidFill>
                  <a:schemeClr val="bg1"/>
                </a:solidFill>
              </a:rPr>
              <a:t>Verein</a:t>
            </a:r>
          </a:p>
          <a:p>
            <a:r>
              <a:rPr lang="de-AT" dirty="0" err="1" smtClean="0">
                <a:solidFill>
                  <a:schemeClr val="bg1"/>
                </a:solidFill>
              </a:rPr>
              <a:t>BuFaTa</a:t>
            </a:r>
            <a:r>
              <a:rPr lang="de-AT" dirty="0" smtClean="0">
                <a:solidFill>
                  <a:schemeClr val="bg1"/>
                </a:solidFill>
              </a:rPr>
              <a:t> e.V.</a:t>
            </a:r>
            <a:endParaRPr lang="de-AT" dirty="0">
              <a:solidFill>
                <a:schemeClr val="bg1"/>
              </a:solidFill>
            </a:endParaRPr>
          </a:p>
        </p:txBody>
      </p:sp>
      <p:cxnSp>
        <p:nvCxnSpPr>
          <p:cNvPr id="31" name="Gewinkelte Verbindung 30"/>
          <p:cNvCxnSpPr>
            <a:stCxn id="27" idx="2"/>
            <a:endCxn id="5" idx="1"/>
          </p:cNvCxnSpPr>
          <p:nvPr/>
        </p:nvCxnSpPr>
        <p:spPr>
          <a:xfrm rot="16200000" flipH="1">
            <a:off x="1927050" y="3273785"/>
            <a:ext cx="973990" cy="2315742"/>
          </a:xfrm>
          <a:prstGeom prst="bentConnector2">
            <a:avLst/>
          </a:prstGeom>
          <a:ln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winkelte Verbindung 34"/>
          <p:cNvCxnSpPr/>
          <p:nvPr/>
        </p:nvCxnSpPr>
        <p:spPr>
          <a:xfrm>
            <a:off x="4423046" y="4848881"/>
            <a:ext cx="999704" cy="3810"/>
          </a:xfrm>
          <a:prstGeom prst="bentConnector3">
            <a:avLst/>
          </a:prstGeom>
          <a:ln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winkelte Verbindung 36"/>
          <p:cNvCxnSpPr>
            <a:stCxn id="7" idx="2"/>
            <a:endCxn id="24" idx="0"/>
          </p:cNvCxnSpPr>
          <p:nvPr/>
        </p:nvCxnSpPr>
        <p:spPr>
          <a:xfrm rot="16200000" flipH="1">
            <a:off x="4910583" y="3775825"/>
            <a:ext cx="972026" cy="951914"/>
          </a:xfrm>
          <a:prstGeom prst="bentConnector3">
            <a:avLst>
              <a:gd name="adj1" fmla="val 50000"/>
            </a:avLst>
          </a:prstGeom>
          <a:ln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winkelte Verbindung 37"/>
          <p:cNvCxnSpPr>
            <a:stCxn id="5" idx="0"/>
            <a:endCxn id="7" idx="1"/>
          </p:cNvCxnSpPr>
          <p:nvPr/>
        </p:nvCxnSpPr>
        <p:spPr>
          <a:xfrm rot="5400000" flipH="1" flipV="1">
            <a:off x="3751204" y="3827380"/>
            <a:ext cx="1152882" cy="660329"/>
          </a:xfrm>
          <a:prstGeom prst="bentConnector2">
            <a:avLst/>
          </a:prstGeom>
          <a:ln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winkelte Verbindung 42"/>
          <p:cNvCxnSpPr>
            <a:endCxn id="23" idx="1"/>
          </p:cNvCxnSpPr>
          <p:nvPr/>
        </p:nvCxnSpPr>
        <p:spPr>
          <a:xfrm flipV="1">
            <a:off x="6322355" y="3893761"/>
            <a:ext cx="2004957" cy="958930"/>
          </a:xfrm>
          <a:prstGeom prst="bentConnector3">
            <a:avLst>
              <a:gd name="adj1" fmla="val 20355"/>
            </a:avLst>
          </a:prstGeom>
          <a:ln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winkelte Verbindung 45"/>
          <p:cNvCxnSpPr>
            <a:endCxn id="23" idx="2"/>
          </p:cNvCxnSpPr>
          <p:nvPr/>
        </p:nvCxnSpPr>
        <p:spPr>
          <a:xfrm rot="5400000" flipH="1" flipV="1">
            <a:off x="8880341" y="4313145"/>
            <a:ext cx="952582" cy="483146"/>
          </a:xfrm>
          <a:prstGeom prst="bentConnector3">
            <a:avLst>
              <a:gd name="adj1" fmla="val 50000"/>
            </a:avLst>
          </a:prstGeom>
          <a:ln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winkelte Verbindung 48"/>
          <p:cNvCxnSpPr/>
          <p:nvPr/>
        </p:nvCxnSpPr>
        <p:spPr>
          <a:xfrm>
            <a:off x="6322355" y="4852691"/>
            <a:ext cx="2309560" cy="362981"/>
          </a:xfrm>
          <a:prstGeom prst="bentConnector3">
            <a:avLst>
              <a:gd name="adj1" fmla="val 50000"/>
            </a:avLst>
          </a:prstGeom>
          <a:ln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winkelte Verbindung 51"/>
          <p:cNvCxnSpPr>
            <a:stCxn id="22" idx="2"/>
            <a:endCxn id="24" idx="2"/>
          </p:cNvCxnSpPr>
          <p:nvPr/>
        </p:nvCxnSpPr>
        <p:spPr>
          <a:xfrm rot="5400000" flipH="1">
            <a:off x="7312316" y="3667365"/>
            <a:ext cx="362981" cy="3242507"/>
          </a:xfrm>
          <a:prstGeom prst="bentConnector3">
            <a:avLst>
              <a:gd name="adj1" fmla="val -62979"/>
            </a:avLst>
          </a:prstGeom>
          <a:ln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winkelte Verbindung 59"/>
          <p:cNvCxnSpPr>
            <a:endCxn id="5" idx="1"/>
          </p:cNvCxnSpPr>
          <p:nvPr/>
        </p:nvCxnSpPr>
        <p:spPr>
          <a:xfrm rot="10800000" flipV="1">
            <a:off x="3571916" y="2957335"/>
            <a:ext cx="2170874" cy="1961316"/>
          </a:xfrm>
          <a:prstGeom prst="bentConnector3">
            <a:avLst>
              <a:gd name="adj1" fmla="val 117375"/>
            </a:avLst>
          </a:prstGeom>
          <a:ln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winkelte Verbindung 62"/>
          <p:cNvCxnSpPr>
            <a:endCxn id="23" idx="0"/>
          </p:cNvCxnSpPr>
          <p:nvPr/>
        </p:nvCxnSpPr>
        <p:spPr>
          <a:xfrm>
            <a:off x="8220391" y="2957335"/>
            <a:ext cx="1377814" cy="751760"/>
          </a:xfrm>
          <a:prstGeom prst="bentConnector2">
            <a:avLst/>
          </a:prstGeom>
          <a:ln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feld 68"/>
          <p:cNvSpPr txBox="1"/>
          <p:nvPr/>
        </p:nvSpPr>
        <p:spPr>
          <a:xfrm>
            <a:off x="7477135" y="4916110"/>
            <a:ext cx="6504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600" dirty="0" smtClean="0"/>
              <a:t>wählt</a:t>
            </a:r>
            <a:endParaRPr lang="de-AT" sz="1600" dirty="0"/>
          </a:p>
        </p:txBody>
      </p:sp>
      <p:sp>
        <p:nvSpPr>
          <p:cNvPr id="70" name="Textfeld 69"/>
          <p:cNvSpPr txBox="1"/>
          <p:nvPr/>
        </p:nvSpPr>
        <p:spPr>
          <a:xfrm>
            <a:off x="6678214" y="5364808"/>
            <a:ext cx="6174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600" dirty="0" smtClean="0"/>
              <a:t>leitet</a:t>
            </a:r>
            <a:endParaRPr lang="de-AT" sz="1600" dirty="0"/>
          </a:p>
        </p:txBody>
      </p:sp>
      <p:sp>
        <p:nvSpPr>
          <p:cNvPr id="77" name="Textfeld 76"/>
          <p:cNvSpPr txBox="1"/>
          <p:nvPr/>
        </p:nvSpPr>
        <p:spPr>
          <a:xfrm>
            <a:off x="8748780" y="4262379"/>
            <a:ext cx="873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600" dirty="0" smtClean="0"/>
              <a:t>Mitglied</a:t>
            </a:r>
            <a:endParaRPr lang="de-AT" sz="1600" dirty="0"/>
          </a:p>
        </p:txBody>
      </p:sp>
      <p:sp>
        <p:nvSpPr>
          <p:cNvPr id="79" name="Textfeld 78"/>
          <p:cNvSpPr txBox="1"/>
          <p:nvPr/>
        </p:nvSpPr>
        <p:spPr>
          <a:xfrm>
            <a:off x="9598205" y="2914533"/>
            <a:ext cx="873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600" dirty="0" smtClean="0"/>
              <a:t>Mitglied</a:t>
            </a:r>
            <a:endParaRPr lang="de-AT" sz="1600" dirty="0"/>
          </a:p>
        </p:txBody>
      </p:sp>
      <p:sp>
        <p:nvSpPr>
          <p:cNvPr id="80" name="Textfeld 79"/>
          <p:cNvSpPr txBox="1"/>
          <p:nvPr/>
        </p:nvSpPr>
        <p:spPr>
          <a:xfrm>
            <a:off x="6678214" y="3569633"/>
            <a:ext cx="6504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600" dirty="0" smtClean="0"/>
              <a:t>wählt</a:t>
            </a:r>
            <a:endParaRPr lang="de-AT" sz="1600" dirty="0"/>
          </a:p>
        </p:txBody>
      </p:sp>
      <p:sp>
        <p:nvSpPr>
          <p:cNvPr id="83" name="Textfeld 82"/>
          <p:cNvSpPr txBox="1"/>
          <p:nvPr/>
        </p:nvSpPr>
        <p:spPr>
          <a:xfrm>
            <a:off x="4891280" y="3908187"/>
            <a:ext cx="9820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600" dirty="0" smtClean="0"/>
              <a:t>berichten</a:t>
            </a:r>
            <a:endParaRPr lang="de-AT" sz="1600" dirty="0"/>
          </a:p>
        </p:txBody>
      </p:sp>
      <p:sp>
        <p:nvSpPr>
          <p:cNvPr id="89" name="Textfeld 88"/>
          <p:cNvSpPr txBox="1"/>
          <p:nvPr/>
        </p:nvSpPr>
        <p:spPr>
          <a:xfrm>
            <a:off x="1797025" y="5354897"/>
            <a:ext cx="22810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600" dirty="0" smtClean="0"/>
              <a:t>entsenden Teilnehmer zu</a:t>
            </a:r>
            <a:endParaRPr lang="de-AT" sz="1600" dirty="0"/>
          </a:p>
        </p:txBody>
      </p:sp>
      <p:sp>
        <p:nvSpPr>
          <p:cNvPr id="91" name="Textfeld 90"/>
          <p:cNvSpPr txBox="1"/>
          <p:nvPr/>
        </p:nvSpPr>
        <p:spPr>
          <a:xfrm>
            <a:off x="1242386" y="4553729"/>
            <a:ext cx="11092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600" dirty="0" smtClean="0"/>
              <a:t>unterstützt</a:t>
            </a:r>
            <a:endParaRPr lang="de-AT" sz="1600" dirty="0"/>
          </a:p>
        </p:txBody>
      </p:sp>
      <p:sp>
        <p:nvSpPr>
          <p:cNvPr id="92" name="Textfeld 91"/>
          <p:cNvSpPr txBox="1"/>
          <p:nvPr/>
        </p:nvSpPr>
        <p:spPr>
          <a:xfrm>
            <a:off x="2161259" y="2914533"/>
            <a:ext cx="11044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600" dirty="0" smtClean="0"/>
              <a:t>richtet aus</a:t>
            </a:r>
            <a:endParaRPr lang="de-AT" sz="1600" dirty="0"/>
          </a:p>
        </p:txBody>
      </p:sp>
    </p:spTree>
    <p:extLst>
      <p:ext uri="{BB962C8B-B14F-4D97-AF65-F5344CB8AC3E}">
        <p14:creationId xmlns:p14="http://schemas.microsoft.com/office/powerpoint/2010/main" val="357659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Ablauf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Plena</a:t>
            </a:r>
            <a:endParaRPr lang="de-DE" dirty="0"/>
          </a:p>
          <a:p>
            <a:pPr lvl="1"/>
            <a:r>
              <a:rPr lang="de-DE" dirty="0" smtClean="0"/>
              <a:t>Anfangsplenum</a:t>
            </a:r>
          </a:p>
          <a:p>
            <a:pPr lvl="1"/>
            <a:r>
              <a:rPr lang="de-DE" dirty="0" smtClean="0"/>
              <a:t>Zwischenplenum (bei Bedarf) </a:t>
            </a:r>
          </a:p>
          <a:p>
            <a:pPr lvl="1"/>
            <a:r>
              <a:rPr lang="de-DE" dirty="0" smtClean="0"/>
              <a:t>Abschlussplenum</a:t>
            </a:r>
          </a:p>
          <a:p>
            <a:r>
              <a:rPr lang="de-DE" dirty="0" smtClean="0"/>
              <a:t>Arbeitskreise (AKs)</a:t>
            </a:r>
          </a:p>
          <a:p>
            <a:r>
              <a:rPr lang="de-DE" dirty="0" smtClean="0"/>
              <a:t>Freizeit</a:t>
            </a:r>
          </a:p>
          <a:p>
            <a:pPr lvl="1"/>
            <a:r>
              <a:rPr lang="de-DE" dirty="0" smtClean="0"/>
              <a:t>Exkursionen</a:t>
            </a:r>
          </a:p>
          <a:p>
            <a:pPr lvl="1"/>
            <a:r>
              <a:rPr lang="de-DE" dirty="0" smtClean="0"/>
              <a:t>Stadtrundgänge</a:t>
            </a:r>
          </a:p>
          <a:p>
            <a:pPr lvl="1"/>
            <a:r>
              <a:rPr lang="de-DE" dirty="0" smtClean="0"/>
              <a:t>Kulturprogramm</a:t>
            </a:r>
          </a:p>
        </p:txBody>
      </p:sp>
    </p:spTree>
    <p:extLst>
      <p:ext uri="{BB962C8B-B14F-4D97-AF65-F5344CB8AC3E}">
        <p14:creationId xmlns:p14="http://schemas.microsoft.com/office/powerpoint/2010/main" val="64486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Plena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Festlegen der Tagesordnung</a:t>
            </a:r>
          </a:p>
          <a:p>
            <a:r>
              <a:rPr lang="de-DE" dirty="0" smtClean="0"/>
              <a:t>Festlegen der AKs</a:t>
            </a:r>
          </a:p>
          <a:p>
            <a:r>
              <a:rPr lang="de-DE" dirty="0" smtClean="0"/>
              <a:t>Abstimmen über</a:t>
            </a:r>
          </a:p>
          <a:p>
            <a:pPr lvl="1"/>
            <a:r>
              <a:rPr lang="de-DE" dirty="0" smtClean="0"/>
              <a:t>Beschlüsse</a:t>
            </a:r>
          </a:p>
          <a:p>
            <a:pPr lvl="1"/>
            <a:r>
              <a:rPr lang="de-DE" dirty="0" smtClean="0"/>
              <a:t>Stellungnahmen</a:t>
            </a:r>
            <a:endParaRPr lang="de-DE" dirty="0"/>
          </a:p>
          <a:p>
            <a:r>
              <a:rPr lang="de-DE" dirty="0" smtClean="0"/>
              <a:t>Wahl des Sekretärs</a:t>
            </a:r>
          </a:p>
          <a:p>
            <a:r>
              <a:rPr lang="de-DE" dirty="0" smtClean="0"/>
              <a:t>Wahl des Koordinierungsausschusses</a:t>
            </a:r>
          </a:p>
          <a:p>
            <a:pPr lvl="1"/>
            <a:r>
              <a:rPr lang="de-DE" dirty="0" smtClean="0"/>
              <a:t>Organisationshilfe für nächste austragende Fachschaft</a:t>
            </a:r>
          </a:p>
        </p:txBody>
      </p:sp>
    </p:spTree>
    <p:extLst>
      <p:ext uri="{BB962C8B-B14F-4D97-AF65-F5344CB8AC3E}">
        <p14:creationId xmlns:p14="http://schemas.microsoft.com/office/powerpoint/2010/main" val="252522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Sekretär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Wahl durch Plenum</a:t>
            </a:r>
          </a:p>
          <a:p>
            <a:r>
              <a:rPr lang="de-DE" dirty="0" smtClean="0"/>
              <a:t>Ständiger Vertreter der BuFaTa ET</a:t>
            </a:r>
          </a:p>
          <a:p>
            <a:r>
              <a:rPr lang="de-DE" dirty="0" smtClean="0"/>
              <a:t>Einladung der </a:t>
            </a:r>
            <a:r>
              <a:rPr lang="de-DE" dirty="0" err="1" smtClean="0"/>
              <a:t>Fachschafte</a:t>
            </a:r>
            <a:r>
              <a:rPr lang="de-DE" dirty="0" smtClean="0"/>
              <a:t> / Studentenvertreter zur BuFaTa</a:t>
            </a:r>
          </a:p>
        </p:txBody>
      </p:sp>
    </p:spTree>
    <p:extLst>
      <p:ext uri="{BB962C8B-B14F-4D97-AF65-F5344CB8AC3E}">
        <p14:creationId xmlns:p14="http://schemas.microsoft.com/office/powerpoint/2010/main" val="137149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Arbeitskreise (AKs)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Wichtigste Inhalt der BuFaTa ET</a:t>
            </a:r>
          </a:p>
          <a:p>
            <a:r>
              <a:rPr lang="de-DE" dirty="0" smtClean="0"/>
              <a:t>Verschiedener Art</a:t>
            </a:r>
          </a:p>
          <a:p>
            <a:pPr lvl="1"/>
            <a:r>
              <a:rPr lang="de-DE" dirty="0" smtClean="0"/>
              <a:t>Austausch AKs</a:t>
            </a:r>
          </a:p>
          <a:p>
            <a:pPr lvl="1"/>
            <a:r>
              <a:rPr lang="de-DE" dirty="0" smtClean="0"/>
              <a:t>Brainstorming AKs</a:t>
            </a:r>
          </a:p>
          <a:p>
            <a:pPr lvl="1"/>
            <a:r>
              <a:rPr lang="de-DE" dirty="0" smtClean="0"/>
              <a:t>Problemlösungs-AKs</a:t>
            </a:r>
          </a:p>
          <a:p>
            <a:pPr lvl="1"/>
            <a:r>
              <a:rPr lang="de-DE" dirty="0" smtClean="0"/>
              <a:t>Arbeits-AKs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347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Arbeits-AKs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Inhalt / Zweck</a:t>
            </a:r>
          </a:p>
          <a:p>
            <a:pPr lvl="1"/>
            <a:r>
              <a:rPr lang="de-DE" dirty="0" smtClean="0"/>
              <a:t>Es gilt eine Aufgabe, die durch die Tagung oder die Organisatoren gestellt wurde, zu bearbeiten.</a:t>
            </a:r>
          </a:p>
          <a:p>
            <a:pPr lvl="1"/>
            <a:r>
              <a:rPr lang="de-DE" dirty="0" smtClean="0"/>
              <a:t>Dabei sind vor allem schon die dafür zu erledigenden Tätigkeiten (Unteraufgaben) ziemlich genau bekannt.</a:t>
            </a:r>
          </a:p>
          <a:p>
            <a:pPr lvl="1"/>
            <a:r>
              <a:rPr lang="de-DE" dirty="0" smtClean="0"/>
              <a:t>Gegenstück zum Brainstorming und Austausch-AK</a:t>
            </a:r>
          </a:p>
          <a:p>
            <a:r>
              <a:rPr lang="de-DE" dirty="0" smtClean="0"/>
              <a:t>Ablauf</a:t>
            </a:r>
          </a:p>
          <a:p>
            <a:pPr lvl="1"/>
            <a:r>
              <a:rPr lang="de-DE" dirty="0" smtClean="0"/>
              <a:t>Zusammensetzen und Arbeiten! :)</a:t>
            </a:r>
          </a:p>
          <a:p>
            <a:r>
              <a:rPr lang="de-DE" dirty="0" smtClean="0"/>
              <a:t>Beispiel:</a:t>
            </a:r>
          </a:p>
          <a:p>
            <a:pPr lvl="1"/>
            <a:r>
              <a:rPr lang="de-DE" dirty="0" smtClean="0"/>
              <a:t>Adressliste der Fachschaften aktualisieren</a:t>
            </a:r>
          </a:p>
        </p:txBody>
      </p:sp>
    </p:spTree>
    <p:extLst>
      <p:ext uri="{BB962C8B-B14F-4D97-AF65-F5344CB8AC3E}">
        <p14:creationId xmlns:p14="http://schemas.microsoft.com/office/powerpoint/2010/main" val="91023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434</Words>
  <Application>Microsoft Office PowerPoint</Application>
  <PresentationFormat>Benutzerdefiniert</PresentationFormat>
  <Paragraphs>111</Paragraphs>
  <Slides>13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Office Theme</vt:lpstr>
      <vt:lpstr>BuFaTa ET</vt:lpstr>
      <vt:lpstr>Vorstellung</vt:lpstr>
      <vt:lpstr>Zusammensetzung</vt:lpstr>
      <vt:lpstr>Struktur / Legitimation</vt:lpstr>
      <vt:lpstr>Ablauf</vt:lpstr>
      <vt:lpstr>Plena</vt:lpstr>
      <vt:lpstr>Sekretär</vt:lpstr>
      <vt:lpstr>Arbeitskreise (AKs)</vt:lpstr>
      <vt:lpstr>Arbeits-AKs</vt:lpstr>
      <vt:lpstr>Problemlösungs-AKs</vt:lpstr>
      <vt:lpstr>Brainstorming AKs</vt:lpstr>
      <vt:lpstr>Austausch AKs</vt:lpstr>
      <vt:lpstr>Vielen Dank für die Aufmerksamkeit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BuFaTa</dc:title>
  <dc:creator>rniebsch</dc:creator>
  <cp:lastModifiedBy>Felix</cp:lastModifiedBy>
  <cp:revision>23</cp:revision>
  <dcterms:created xsi:type="dcterms:W3CDTF">2013-11-06T14:08:10Z</dcterms:created>
  <dcterms:modified xsi:type="dcterms:W3CDTF">2013-11-09T11:58:42Z</dcterms:modified>
</cp:coreProperties>
</file>